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604" r:id="rId2"/>
    <p:sldId id="613" r:id="rId3"/>
    <p:sldId id="614" r:id="rId4"/>
    <p:sldId id="616" r:id="rId5"/>
    <p:sldId id="618" r:id="rId6"/>
    <p:sldId id="615" r:id="rId7"/>
    <p:sldId id="617" r:id="rId8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EA80E"/>
    <a:srgbClr val="339933"/>
    <a:srgbClr val="00A00F"/>
    <a:srgbClr val="FF0000"/>
    <a:srgbClr val="00B0F0"/>
    <a:srgbClr val="08F630"/>
    <a:srgbClr val="F4FE76"/>
    <a:srgbClr val="FFFFFF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59" autoAdjust="0"/>
    <p:restoredTop sz="95806" autoAdjust="0"/>
  </p:normalViewPr>
  <p:slideViewPr>
    <p:cSldViewPr snapToGrid="0">
      <p:cViewPr>
        <p:scale>
          <a:sx n="150" d="100"/>
          <a:sy n="150" d="100"/>
        </p:scale>
        <p:origin x="2412" y="660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10/01/2023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1/10/2023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1/10/2023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1/10/2023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1/10/2023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1/10/2023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7820" y="284694"/>
            <a:ext cx="7273094" cy="940443"/>
          </a:xfrm>
        </p:spPr>
        <p:txBody>
          <a:bodyPr/>
          <a:lstStyle/>
          <a:p>
            <a:r>
              <a:rPr lang="en-US" sz="3600" dirty="0"/>
              <a:t>RB Frequency Analysis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Inhaltsplatzhalter 2">
                <a:extLst>
                  <a:ext uri="{FF2B5EF4-FFF2-40B4-BE49-F238E27FC236}">
                    <a16:creationId xmlns:a16="http://schemas.microsoft.com/office/drawing/2014/main" id="{4CF09DDC-0B1F-8A85-2810-0D0A7E5591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508" y="1314796"/>
                <a:ext cx="11955781" cy="4270860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658352" indent="-609585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80000"/>
                  <a:buFont typeface="Arial"/>
                  <a:buChar char="•"/>
                  <a:defRPr kumimoji="0" sz="40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1pPr>
                <a:lvl2pPr marL="1206978" indent="-609585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90000"/>
                  <a:buFont typeface="Arial"/>
                  <a:buChar char="•"/>
                  <a:defRPr kumimoji="0" sz="34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2pPr>
                <a:lvl3pPr marL="1456908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85000"/>
                  <a:buFont typeface="Arial"/>
                  <a:buChar char="•"/>
                  <a:defRPr kumimoji="0" sz="32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3pPr>
                <a:lvl4pPr marL="1847042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90000"/>
                  <a:buFont typeface="Arial"/>
                  <a:buChar char="•"/>
                  <a:defRPr kumimoji="0" sz="26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4pPr>
                <a:lvl5pPr marL="2200601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Arial"/>
                  <a:buChar char="•"/>
                  <a:defRPr kumimoji="0" sz="26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5pPr>
                <a:lvl6pPr marL="2267655" indent="-243834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 typeface="Arial"/>
                  <a:buChar char="-"/>
                  <a:defRPr kumimoji="0" sz="2667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60256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Arial"/>
                  <a:buChar char="•"/>
                  <a:defRPr kumimoji="0" sz="2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2857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Arial"/>
                  <a:buChar char="▪"/>
                  <a:defRPr kumimoji="0"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882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Arial"/>
                  <a:buChar char="•"/>
                  <a:defRPr kumimoji="0"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8767" indent="0">
                  <a:buNone/>
                </a:pPr>
                <a:r>
                  <a:rPr lang="en-US" sz="1600" dirty="0"/>
                  <a:t>Goal: Use data to better understand frequencies in RB circuit.</a:t>
                </a:r>
              </a:p>
              <a:p>
                <a:pPr marL="48767" indent="0">
                  <a:buNone/>
                </a:pPr>
                <a:endParaRPr lang="en-US" sz="1600" dirty="0"/>
              </a:p>
              <a:p>
                <a:pPr marL="48767" indent="0">
                  <a:buNone/>
                </a:pPr>
                <a:r>
                  <a:rPr lang="en-US" sz="1600" dirty="0"/>
                  <a:t>Approach: 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Find </a:t>
                </a:r>
                <a:r>
                  <a:rPr lang="en-US" sz="1600" b="1" dirty="0"/>
                  <a:t>unknown</a:t>
                </a:r>
                <a:r>
                  <a:rPr lang="en-US" sz="1600" dirty="0"/>
                  <a:t> frequencies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Compare data to PSPICE </a:t>
                </a:r>
                <a:r>
                  <a:rPr lang="en-US" sz="1600" b="1" dirty="0"/>
                  <a:t>simulations</a:t>
                </a:r>
                <a:r>
                  <a:rPr lang="en-US" sz="1600" baseline="30000" dirty="0"/>
                  <a:t>1 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Study </a:t>
                </a:r>
                <a:r>
                  <a:rPr lang="en-US" sz="1600" b="1" dirty="0"/>
                  <a:t>occurrence</a:t>
                </a:r>
                <a:r>
                  <a:rPr lang="en-US" sz="1600" dirty="0"/>
                  <a:t> and the </a:t>
                </a:r>
                <a:r>
                  <a:rPr lang="en-US" sz="1600" b="1" dirty="0"/>
                  <a:t>spread</a:t>
                </a:r>
                <a:r>
                  <a:rPr lang="en-US" sz="1600" dirty="0"/>
                  <a:t> of frequencies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Frequency Position Maps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b="1" dirty="0"/>
                  <a:t>Group </a:t>
                </a:r>
                <a:r>
                  <a:rPr lang="en-US" sz="1600" dirty="0"/>
                  <a:t>frequencies that occur together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Non-Negative Matrix Factorization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Find</a:t>
                </a:r>
                <a:r>
                  <a:rPr lang="en-US" sz="1600" b="1" dirty="0"/>
                  <a:t> origin </a:t>
                </a:r>
                <a:r>
                  <a:rPr lang="en-US" sz="1600" dirty="0"/>
                  <a:t>of</a:t>
                </a:r>
                <a:r>
                  <a:rPr lang="en-US" sz="1600" b="1" dirty="0"/>
                  <a:t> </a:t>
                </a:r>
                <a:r>
                  <a:rPr lang="en-US" sz="1600" dirty="0"/>
                  <a:t>frequencies groups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b="1" dirty="0"/>
                  <a:t> Causal discovery</a:t>
                </a:r>
              </a:p>
            </p:txBody>
          </p:sp>
        </mc:Choice>
        <mc:Fallback>
          <p:sp>
            <p:nvSpPr>
              <p:cNvPr id="64" name="Inhaltsplatzhalter 2">
                <a:extLst>
                  <a:ext uri="{FF2B5EF4-FFF2-40B4-BE49-F238E27FC236}">
                    <a16:creationId xmlns:a16="http://schemas.microsoft.com/office/drawing/2014/main" id="{4CF09DDC-0B1F-8A85-2810-0D0A7E559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08" y="1314796"/>
                <a:ext cx="11955781" cy="4270860"/>
              </a:xfrm>
              <a:prstGeom prst="rect">
                <a:avLst/>
              </a:prstGeom>
              <a:blipFill>
                <a:blip r:embed="rId2"/>
                <a:stretch>
                  <a:fillRect t="-42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ABABDBE4-6652-9E6B-BFB3-AD12497CBF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7141882" y="251730"/>
            <a:ext cx="4873079" cy="17068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5EC4D3AC-25FB-5466-F5F6-EE4AE0EB9A99}"/>
              </a:ext>
            </a:extLst>
          </p:cNvPr>
          <p:cNvSpPr txBox="1"/>
          <p:nvPr/>
        </p:nvSpPr>
        <p:spPr>
          <a:xfrm>
            <a:off x="915566" y="6092889"/>
            <a:ext cx="6277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/>
            <a:r>
              <a:rPr lang="en-US" sz="1400" baseline="30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contributed by MPE-PE STEAM-Team</a:t>
            </a:r>
          </a:p>
        </p:txBody>
      </p:sp>
    </p:spTree>
    <p:extLst>
      <p:ext uri="{BB962C8B-B14F-4D97-AF65-F5344CB8AC3E}">
        <p14:creationId xmlns:p14="http://schemas.microsoft.com/office/powerpoint/2010/main" val="2477364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7819" y="284694"/>
            <a:ext cx="10731961" cy="940443"/>
          </a:xfrm>
        </p:spPr>
        <p:txBody>
          <a:bodyPr/>
          <a:lstStyle/>
          <a:p>
            <a:r>
              <a:rPr lang="en-US" sz="3600" dirty="0"/>
              <a:t>1. Compare data to PSPICE simulations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4" name="Inhaltsplatzhalter 2">
            <a:extLst>
              <a:ext uri="{FF2B5EF4-FFF2-40B4-BE49-F238E27FC236}">
                <a16:creationId xmlns:a16="http://schemas.microsoft.com/office/drawing/2014/main" id="{4CF09DDC-0B1F-8A85-2810-0D0A7E5591E3}"/>
              </a:ext>
            </a:extLst>
          </p:cNvPr>
          <p:cNvSpPr txBox="1">
            <a:spLocks/>
          </p:cNvSpPr>
          <p:nvPr/>
        </p:nvSpPr>
        <p:spPr>
          <a:xfrm>
            <a:off x="609599" y="1325607"/>
            <a:ext cx="11955781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endParaRPr lang="en-US" sz="1600" b="1" dirty="0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766410F9-4320-7E7C-18B2-08DF91BE7BF8}"/>
              </a:ext>
            </a:extLst>
          </p:cNvPr>
          <p:cNvSpPr txBox="1">
            <a:spLocks/>
          </p:cNvSpPr>
          <p:nvPr/>
        </p:nvSpPr>
        <p:spPr>
          <a:xfrm>
            <a:off x="761999" y="1478007"/>
            <a:ext cx="11955781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endParaRPr lang="en-US" sz="1600" b="1" dirty="0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963B9A2D-5852-9947-394B-EE4803641293}"/>
              </a:ext>
            </a:extLst>
          </p:cNvPr>
          <p:cNvGrpSpPr/>
          <p:nvPr/>
        </p:nvGrpSpPr>
        <p:grpSpPr>
          <a:xfrm>
            <a:off x="1623166" y="2476326"/>
            <a:ext cx="5171334" cy="2780061"/>
            <a:chOff x="683366" y="2102507"/>
            <a:chExt cx="5171334" cy="2780061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68B860D7-34F3-A044-5AB4-3AB5204F6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457" y="2542485"/>
              <a:ext cx="5162243" cy="2340083"/>
            </a:xfrm>
            <a:prstGeom prst="rect">
              <a:avLst/>
            </a:prstGeom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C2A9F2F6-0ED8-51FC-3B9D-BAD06C9833A5}"/>
                </a:ext>
              </a:extLst>
            </p:cNvPr>
            <p:cNvSpPr txBox="1"/>
            <p:nvPr/>
          </p:nvSpPr>
          <p:spPr>
            <a:xfrm>
              <a:off x="683366" y="2102507"/>
              <a:ext cx="443127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E. </a:t>
              </a:r>
              <a:r>
                <a:rPr lang="en-US" sz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Ravaioli</a:t>
              </a:r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and M. </a:t>
              </a:r>
              <a:r>
                <a:rPr lang="en-US" sz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Janitschke</a:t>
              </a:r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– Analyzing Fast Power Abort (FPA) tests</a:t>
              </a:r>
            </a:p>
            <a:p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MP3 day – 2022/12/01</a:t>
              </a:r>
            </a:p>
          </p:txBody>
        </p:sp>
      </p:grp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DBD57AEE-D9CD-02E0-33A8-96454EF140B1}"/>
              </a:ext>
            </a:extLst>
          </p:cNvPr>
          <p:cNvSpPr txBox="1">
            <a:spLocks/>
          </p:cNvSpPr>
          <p:nvPr/>
        </p:nvSpPr>
        <p:spPr>
          <a:xfrm>
            <a:off x="600508" y="1314796"/>
            <a:ext cx="11955781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r>
              <a:rPr lang="en-US" sz="1600" dirty="0"/>
              <a:t>Initially analyze </a:t>
            </a:r>
            <a:r>
              <a:rPr lang="en-US" sz="1600" dirty="0" err="1"/>
              <a:t>U_Diode</a:t>
            </a:r>
            <a:r>
              <a:rPr lang="en-US" sz="1600" dirty="0"/>
              <a:t> data</a:t>
            </a:r>
          </a:p>
          <a:p>
            <a:pPr marL="48767" indent="0">
              <a:buNone/>
            </a:pPr>
            <a:r>
              <a:rPr lang="en-US" sz="1600" dirty="0"/>
              <a:t>Focus on plateaus after energy extraction</a:t>
            </a:r>
          </a:p>
          <a:p>
            <a:pPr marL="48767" indent="0">
              <a:buNone/>
            </a:pPr>
            <a:endParaRPr lang="en-US" sz="16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F130ED1-259E-7F5A-DC82-218F186F8E13}"/>
              </a:ext>
            </a:extLst>
          </p:cNvPr>
          <p:cNvSpPr txBox="1"/>
          <p:nvPr/>
        </p:nvSpPr>
        <p:spPr>
          <a:xfrm>
            <a:off x="960120" y="61671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 2021-03-31 07:57:35.120000 Primary Quench at el. Position 141	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B4F32E-E728-D8DC-CC9B-E7AC1C502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462" y="3275568"/>
            <a:ext cx="3485103" cy="24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34AABFE-B4DD-9454-5AD3-6759B84B7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318" y="890655"/>
            <a:ext cx="3297390" cy="23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560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7820" y="284694"/>
            <a:ext cx="7273094" cy="940443"/>
          </a:xfrm>
        </p:spPr>
        <p:txBody>
          <a:bodyPr/>
          <a:lstStyle/>
          <a:p>
            <a:r>
              <a:rPr lang="en-US" sz="3600" dirty="0"/>
              <a:t>2. Frequency Position Maps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4" name="Inhaltsplatzhalter 2">
            <a:extLst>
              <a:ext uri="{FF2B5EF4-FFF2-40B4-BE49-F238E27FC236}">
                <a16:creationId xmlns:a16="http://schemas.microsoft.com/office/drawing/2014/main" id="{4CF09DDC-0B1F-8A85-2810-0D0A7E5591E3}"/>
              </a:ext>
            </a:extLst>
          </p:cNvPr>
          <p:cNvSpPr txBox="1">
            <a:spLocks/>
          </p:cNvSpPr>
          <p:nvPr/>
        </p:nvSpPr>
        <p:spPr>
          <a:xfrm>
            <a:off x="609599" y="1325607"/>
            <a:ext cx="11955781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r>
              <a:rPr lang="en-US" sz="1600" dirty="0"/>
              <a:t>Fast Fourier transform </a:t>
            </a:r>
            <a:r>
              <a:rPr lang="en-US" sz="1600" dirty="0" err="1"/>
              <a:t>U_Diode</a:t>
            </a:r>
            <a:r>
              <a:rPr lang="en-US" sz="1600" dirty="0"/>
              <a:t> plateaus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CCC29709-4DFE-DA69-6EC9-FDF400C6661D}"/>
              </a:ext>
            </a:extLst>
          </p:cNvPr>
          <p:cNvSpPr txBox="1"/>
          <p:nvPr/>
        </p:nvSpPr>
        <p:spPr>
          <a:xfrm>
            <a:off x="960120" y="61671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 2021-03-31 07:57:35.120000 Primary Quench at el. Position 141	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3F016E5-5FCE-621F-6C87-A97B80C0E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10" y="1928921"/>
            <a:ext cx="4303189" cy="320739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55FA711-1DDE-9518-DBC6-62F8A895A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5"/>
          <a:stretch/>
        </p:blipFill>
        <p:spPr>
          <a:xfrm>
            <a:off x="7093228" y="2024362"/>
            <a:ext cx="4775964" cy="2981824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50B572-59E9-7E33-6533-2319066822FF}"/>
              </a:ext>
            </a:extLst>
          </p:cNvPr>
          <p:cNvGrpSpPr/>
          <p:nvPr/>
        </p:nvGrpSpPr>
        <p:grpSpPr>
          <a:xfrm>
            <a:off x="417820" y="2113765"/>
            <a:ext cx="1952718" cy="2843518"/>
            <a:chOff x="6483821" y="2284236"/>
            <a:chExt cx="2511874" cy="365775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6966C91-B528-C955-EAE0-D36DAF830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33" r="46294"/>
            <a:stretch/>
          </p:blipFill>
          <p:spPr>
            <a:xfrm>
              <a:off x="6483821" y="2284236"/>
              <a:ext cx="2435404" cy="3014481"/>
            </a:xfrm>
            <a:prstGeom prst="rect">
              <a:avLst/>
            </a:prstGeom>
          </p:spPr>
        </p:pic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850FBDA9-6E00-2326-517B-15AF2E1FABA8}"/>
                </a:ext>
              </a:extLst>
            </p:cNvPr>
            <p:cNvGrpSpPr/>
            <p:nvPr/>
          </p:nvGrpSpPr>
          <p:grpSpPr>
            <a:xfrm>
              <a:off x="7083690" y="3134840"/>
              <a:ext cx="1912005" cy="2807149"/>
              <a:chOff x="7408246" y="2070221"/>
              <a:chExt cx="1598356" cy="2346645"/>
            </a:xfrm>
          </p:grpSpPr>
          <p:grpSp>
            <p:nvGrpSpPr>
              <p:cNvPr id="7" name="Gruppieren 6">
                <a:extLst>
                  <a:ext uri="{FF2B5EF4-FFF2-40B4-BE49-F238E27FC236}">
                    <a16:creationId xmlns:a16="http://schemas.microsoft.com/office/drawing/2014/main" id="{BBEDF87C-4BF2-5736-9FD3-FEFAE6C73931}"/>
                  </a:ext>
                </a:extLst>
              </p:cNvPr>
              <p:cNvGrpSpPr/>
              <p:nvPr/>
            </p:nvGrpSpPr>
            <p:grpSpPr>
              <a:xfrm>
                <a:off x="7408246" y="2070221"/>
                <a:ext cx="1598356" cy="2346645"/>
                <a:chOff x="7068895" y="2150019"/>
                <a:chExt cx="2194073" cy="3221260"/>
              </a:xfrm>
            </p:grpSpPr>
            <p:cxnSp>
              <p:nvCxnSpPr>
                <p:cNvPr id="9" name="Gerade Verbindung mit Pfeil 8">
                  <a:extLst>
                    <a:ext uri="{FF2B5EF4-FFF2-40B4-BE49-F238E27FC236}">
                      <a16:creationId xmlns:a16="http://schemas.microsoft.com/office/drawing/2014/main" id="{02B6042C-CED5-8641-B232-65C67F634D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46757" y="2774238"/>
                  <a:ext cx="0" cy="230396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Gerade Verbindung mit Pfeil 10">
                  <a:extLst>
                    <a:ext uri="{FF2B5EF4-FFF2-40B4-BE49-F238E27FC236}">
                      <a16:creationId xmlns:a16="http://schemas.microsoft.com/office/drawing/2014/main" id="{8410DB87-9026-6C7C-87D1-953454205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88225" y="3315563"/>
                  <a:ext cx="0" cy="1557873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Gerade Verbindung mit Pfeil 11">
                  <a:extLst>
                    <a:ext uri="{FF2B5EF4-FFF2-40B4-BE49-F238E27FC236}">
                      <a16:creationId xmlns:a16="http://schemas.microsoft.com/office/drawing/2014/main" id="{6C38B1C7-CF75-1F55-0E45-585DDCDB47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1878" y="4037308"/>
                  <a:ext cx="0" cy="649217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483EEF43-4161-8CD8-7427-77685ED2FBC8}"/>
                    </a:ext>
                  </a:extLst>
                </p:cNvPr>
                <p:cNvSpPr txBox="1"/>
                <p:nvPr/>
              </p:nvSpPr>
              <p:spPr>
                <a:xfrm>
                  <a:off x="7068895" y="5054417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PC Switch off</a:t>
                  </a:r>
                </a:p>
              </p:txBody>
            </p:sp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287B94B6-6CA1-8910-2C2B-0A78CD6BAF1F}"/>
                    </a:ext>
                  </a:extLst>
                </p:cNvPr>
                <p:cNvSpPr txBox="1"/>
                <p:nvPr/>
              </p:nvSpPr>
              <p:spPr>
                <a:xfrm>
                  <a:off x="7224901" y="4826912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1st EE switch off</a:t>
                  </a:r>
                </a:p>
              </p:txBody>
            </p:sp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2C985B66-3C73-3939-D624-3841776F86CA}"/>
                    </a:ext>
                  </a:extLst>
                </p:cNvPr>
                <p:cNvSpPr txBox="1"/>
                <p:nvPr/>
              </p:nvSpPr>
              <p:spPr>
                <a:xfrm>
                  <a:off x="7815547" y="4639398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2nd EE switch off</a:t>
                  </a:r>
                </a:p>
              </p:txBody>
            </p:sp>
            <p:grpSp>
              <p:nvGrpSpPr>
                <p:cNvPr id="20" name="Gruppieren 19">
                  <a:extLst>
                    <a:ext uri="{FF2B5EF4-FFF2-40B4-BE49-F238E27FC236}">
                      <a16:creationId xmlns:a16="http://schemas.microsoft.com/office/drawing/2014/main" id="{D6BD7ECE-B55C-0EB8-9851-33AD850183D9}"/>
                    </a:ext>
                  </a:extLst>
                </p:cNvPr>
                <p:cNvGrpSpPr/>
                <p:nvPr/>
              </p:nvGrpSpPr>
              <p:grpSpPr>
                <a:xfrm>
                  <a:off x="7388224" y="2150019"/>
                  <a:ext cx="1682190" cy="1564057"/>
                  <a:chOff x="7388224" y="2150019"/>
                  <a:chExt cx="1682190" cy="1564057"/>
                </a:xfrm>
              </p:grpSpPr>
              <p:grpSp>
                <p:nvGrpSpPr>
                  <p:cNvPr id="21" name="Gruppieren 20">
                    <a:extLst>
                      <a:ext uri="{FF2B5EF4-FFF2-40B4-BE49-F238E27FC236}">
                        <a16:creationId xmlns:a16="http://schemas.microsoft.com/office/drawing/2014/main" id="{A9B07F98-09B0-0D1F-35B3-B84C168B57F4}"/>
                      </a:ext>
                    </a:extLst>
                  </p:cNvPr>
                  <p:cNvGrpSpPr/>
                  <p:nvPr/>
                </p:nvGrpSpPr>
                <p:grpSpPr>
                  <a:xfrm>
                    <a:off x="7566475" y="2589485"/>
                    <a:ext cx="1503939" cy="1124591"/>
                    <a:chOff x="7566475" y="2589485"/>
                    <a:chExt cx="1503939" cy="1124591"/>
                  </a:xfrm>
                </p:grpSpPr>
                <p:sp>
                  <p:nvSpPr>
                    <p:cNvPr id="23" name="Rechteck 22">
                      <a:extLst>
                        <a:ext uri="{FF2B5EF4-FFF2-40B4-BE49-F238E27FC236}">
                          <a16:creationId xmlns:a16="http://schemas.microsoft.com/office/drawing/2014/main" id="{8C7410F9-C93E-56C1-0714-989C5CC5B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6475" y="2589485"/>
                      <a:ext cx="419295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 dirty="0"/>
                    </a:p>
                  </p:txBody>
                </p:sp>
                <p:sp>
                  <p:nvSpPr>
                    <p:cNvPr id="24" name="Rechteck 23">
                      <a:extLst>
                        <a:ext uri="{FF2B5EF4-FFF2-40B4-BE49-F238E27FC236}">
                          <a16:creationId xmlns:a16="http://schemas.microsoft.com/office/drawing/2014/main" id="{AA8AC929-83E0-FF34-8484-6255E4056F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4985" y="3242715"/>
                      <a:ext cx="865429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rgbClr val="92D050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/>
                    </a:p>
                  </p:txBody>
                </p:sp>
              </p:grpSp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1E80A02A-2C76-25A1-0F43-87EEC3CCE5E0}"/>
                      </a:ext>
                    </a:extLst>
                  </p:cNvPr>
                  <p:cNvSpPr txBox="1"/>
                  <p:nvPr/>
                </p:nvSpPr>
                <p:spPr>
                  <a:xfrm>
                    <a:off x="7388224" y="2150019"/>
                    <a:ext cx="791946" cy="4997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1</a:t>
                    </a:r>
                    <a:r>
                      <a:rPr lang="en-US" sz="800" baseline="300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st</a:t>
                    </a:r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 EE </a:t>
                    </a:r>
                  </a:p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Plateau</a:t>
                    </a:r>
                  </a:p>
                </p:txBody>
              </p:sp>
            </p:grpSp>
          </p:grpSp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CC738F0-4C18-1318-0B0A-8E21090FD3C6}"/>
                  </a:ext>
                </a:extLst>
              </p:cNvPr>
              <p:cNvSpPr txBox="1"/>
              <p:nvPr/>
            </p:nvSpPr>
            <p:spPr>
              <a:xfrm>
                <a:off x="8284470" y="2551718"/>
                <a:ext cx="576923" cy="364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2</a:t>
                </a:r>
                <a:r>
                  <a:rPr lang="en-US" sz="800" baseline="300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nd</a:t>
                </a:r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EE </a:t>
                </a:r>
              </a:p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Plateau</a:t>
                </a:r>
              </a:p>
            </p:txBody>
          </p:sp>
        </p:grpSp>
      </p:grp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71F784C3-BF5F-A646-27C0-E0478A0AB343}"/>
              </a:ext>
            </a:extLst>
          </p:cNvPr>
          <p:cNvSpPr/>
          <p:nvPr/>
        </p:nvSpPr>
        <p:spPr>
          <a:xfrm>
            <a:off x="6609591" y="2944297"/>
            <a:ext cx="433835" cy="622492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fft</a:t>
            </a:r>
            <a:endParaRPr lang="de-AT" sz="1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6C6B769-80B6-AF06-FB4B-7A9F752CE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28" r="50597" b="93868"/>
          <a:stretch/>
        </p:blipFill>
        <p:spPr>
          <a:xfrm>
            <a:off x="1308469" y="1921301"/>
            <a:ext cx="390526" cy="1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91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15AD0-2B2A-3B53-1E6D-1E34D695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3. Non-Negative Matrix Factorization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2221A8-E801-9537-D61C-25AE3558C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D6591257-FF10-23DB-1069-A64F678C670C}"/>
                  </a:ext>
                </a:extLst>
              </p:cNvPr>
              <p:cNvSpPr txBox="1"/>
              <p:nvPr/>
            </p:nvSpPr>
            <p:spPr>
              <a:xfrm>
                <a:off x="2272681" y="2850177"/>
                <a:ext cx="4680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de-AT" sz="3600" b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D6591257-FF10-23DB-1069-A64F678C6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681" y="2850177"/>
                <a:ext cx="468077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8">
            <a:extLst>
              <a:ext uri="{FF2B5EF4-FFF2-40B4-BE49-F238E27FC236}">
                <a16:creationId xmlns:a16="http://schemas.microsoft.com/office/drawing/2014/main" id="{92753D5B-8A41-39C2-D278-CC970C210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93" y="2435470"/>
            <a:ext cx="204324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28A2421-96CB-64F3-0C17-E88CEAE22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2669654" y="2451470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8235F097-CDBE-299D-EFA6-30EBDCDAE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4573911" y="2451470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F791B84E-F104-2909-A071-338C4F37D1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6498347" y="2451046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8C5E54F3-1062-7F0F-5354-80791690D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/>
          <a:stretch/>
        </p:blipFill>
        <p:spPr bwMode="auto">
          <a:xfrm>
            <a:off x="8422783" y="2449863"/>
            <a:ext cx="174900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1BBC8866-25FC-2647-6478-1D6F8DF79A9B}"/>
                  </a:ext>
                </a:extLst>
              </p:cNvPr>
              <p:cNvSpPr txBox="1"/>
              <p:nvPr/>
            </p:nvSpPr>
            <p:spPr>
              <a:xfrm>
                <a:off x="4315458" y="2976956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1BBC8866-25FC-2647-6478-1D6F8DF79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58" y="2976956"/>
                <a:ext cx="314189" cy="369332"/>
              </a:xfrm>
              <a:prstGeom prst="rect">
                <a:avLst/>
              </a:prstGeom>
              <a:blipFill>
                <a:blip r:embed="rId8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611638B-689F-10F1-9BDA-B2A58DA4F31F}"/>
                  </a:ext>
                </a:extLst>
              </p:cNvPr>
              <p:cNvSpPr txBox="1"/>
              <p:nvPr/>
            </p:nvSpPr>
            <p:spPr>
              <a:xfrm>
                <a:off x="6220701" y="2976956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611638B-689F-10F1-9BDA-B2A58DA4F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701" y="2976956"/>
                <a:ext cx="314189" cy="369332"/>
              </a:xfrm>
              <a:prstGeom prst="rect">
                <a:avLst/>
              </a:prstGeom>
              <a:blipFill>
                <a:blip r:embed="rId9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87EBA22-E48A-55D3-48D9-894D962B88F4}"/>
                  </a:ext>
                </a:extLst>
              </p:cNvPr>
              <p:cNvSpPr txBox="1"/>
              <p:nvPr/>
            </p:nvSpPr>
            <p:spPr>
              <a:xfrm>
                <a:off x="8144700" y="2976956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87EBA22-E48A-55D3-48D9-894D962B8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700" y="2976956"/>
                <a:ext cx="314189" cy="369332"/>
              </a:xfrm>
              <a:prstGeom prst="rect">
                <a:avLst/>
              </a:prstGeom>
              <a:blipFill>
                <a:blip r:embed="rId10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C51AFFD-0C55-DA04-0ED2-0354564CC0CF}"/>
              </a:ext>
            </a:extLst>
          </p:cNvPr>
          <p:cNvGrpSpPr/>
          <p:nvPr/>
        </p:nvGrpSpPr>
        <p:grpSpPr>
          <a:xfrm>
            <a:off x="2852599" y="4177877"/>
            <a:ext cx="1462859" cy="568536"/>
            <a:chOff x="2765802" y="4256384"/>
            <a:chExt cx="1462859" cy="568536"/>
          </a:xfrm>
        </p:grpSpPr>
        <p:sp>
          <p:nvSpPr>
            <p:cNvPr id="28" name="Pfeil: nach unten 27">
              <a:extLst>
                <a:ext uri="{FF2B5EF4-FFF2-40B4-BE49-F238E27FC236}">
                  <a16:creationId xmlns:a16="http://schemas.microsoft.com/office/drawing/2014/main" id="{BD780297-5FD5-3E99-C88D-2A9582281BB3}"/>
                </a:ext>
              </a:extLst>
            </p:cNvPr>
            <p:cNvSpPr/>
            <p:nvPr/>
          </p:nvSpPr>
          <p:spPr>
            <a:xfrm>
              <a:off x="314469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400" dirty="0">
                <a:solidFill>
                  <a:schemeClr val="tx2"/>
                </a:solidFill>
              </a:endParaRP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0563D28-8DCA-7C38-063C-449C9204588E}"/>
                </a:ext>
              </a:extLst>
            </p:cNvPr>
            <p:cNvSpPr txBox="1"/>
            <p:nvPr/>
          </p:nvSpPr>
          <p:spPr>
            <a:xfrm>
              <a:off x="2765802" y="4547921"/>
              <a:ext cx="14628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Common Oscillation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39618BD-44A3-278C-E967-886CDC349770}"/>
              </a:ext>
            </a:extLst>
          </p:cNvPr>
          <p:cNvGrpSpPr/>
          <p:nvPr/>
        </p:nvGrpSpPr>
        <p:grpSpPr>
          <a:xfrm>
            <a:off x="4689115" y="4177877"/>
            <a:ext cx="1518595" cy="568536"/>
            <a:chOff x="4602318" y="4256384"/>
            <a:chExt cx="1518595" cy="568536"/>
          </a:xfrm>
        </p:grpSpPr>
        <p:sp>
          <p:nvSpPr>
            <p:cNvPr id="31" name="Pfeil: nach unten 30">
              <a:extLst>
                <a:ext uri="{FF2B5EF4-FFF2-40B4-BE49-F238E27FC236}">
                  <a16:creationId xmlns:a16="http://schemas.microsoft.com/office/drawing/2014/main" id="{E9C6A7D8-67E2-6A72-DF88-307F2102815E}"/>
                </a:ext>
              </a:extLst>
            </p:cNvPr>
            <p:cNvSpPr/>
            <p:nvPr/>
          </p:nvSpPr>
          <p:spPr>
            <a:xfrm>
              <a:off x="5048950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chemeClr val="tx2"/>
                </a:solidFill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13A84F77-9AE6-A038-7201-DD8C596C248F}"/>
                </a:ext>
              </a:extLst>
            </p:cNvPr>
            <p:cNvSpPr txBox="1"/>
            <p:nvPr/>
          </p:nvSpPr>
          <p:spPr>
            <a:xfrm>
              <a:off x="4602318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Propagation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99B88E89-AF9D-74CC-0948-935281AE5AD8}"/>
              </a:ext>
            </a:extLst>
          </p:cNvPr>
          <p:cNvGrpSpPr/>
          <p:nvPr/>
        </p:nvGrpSpPr>
        <p:grpSpPr>
          <a:xfrm>
            <a:off x="6593558" y="4177877"/>
            <a:ext cx="1518595" cy="568536"/>
            <a:chOff x="6561511" y="4256384"/>
            <a:chExt cx="1518595" cy="568536"/>
          </a:xfrm>
        </p:grpSpPr>
        <p:sp>
          <p:nvSpPr>
            <p:cNvPr id="36" name="Pfeil: nach unten 35">
              <a:extLst>
                <a:ext uri="{FF2B5EF4-FFF2-40B4-BE49-F238E27FC236}">
                  <a16:creationId xmlns:a16="http://schemas.microsoft.com/office/drawing/2014/main" id="{8F561179-4B5C-99AD-BBFB-C19F63FAED03}"/>
                </a:ext>
              </a:extLst>
            </p:cNvPr>
            <p:cNvSpPr/>
            <p:nvPr/>
          </p:nvSpPr>
          <p:spPr>
            <a:xfrm>
              <a:off x="700814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B05CD179-53BF-FE17-C2E2-12F228AA8504}"/>
                </a:ext>
              </a:extLst>
            </p:cNvPr>
            <p:cNvSpPr txBox="1"/>
            <p:nvPr/>
          </p:nvSpPr>
          <p:spPr>
            <a:xfrm>
              <a:off x="656151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Electrical Propagation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CE960F89-191B-843D-5B9E-5E844B0B5AD2}"/>
              </a:ext>
            </a:extLst>
          </p:cNvPr>
          <p:cNvGrpSpPr/>
          <p:nvPr/>
        </p:nvGrpSpPr>
        <p:grpSpPr>
          <a:xfrm>
            <a:off x="8534381" y="4177877"/>
            <a:ext cx="1518595" cy="568536"/>
            <a:chOff x="10506775" y="4256384"/>
            <a:chExt cx="1518595" cy="568536"/>
          </a:xfrm>
        </p:grpSpPr>
        <p:sp>
          <p:nvSpPr>
            <p:cNvPr id="70" name="Pfeil: nach unten 69">
              <a:extLst>
                <a:ext uri="{FF2B5EF4-FFF2-40B4-BE49-F238E27FC236}">
                  <a16:creationId xmlns:a16="http://schemas.microsoft.com/office/drawing/2014/main" id="{B421AF73-533D-BACB-3966-CA460A84FC03}"/>
                </a:ext>
              </a:extLst>
            </p:cNvPr>
            <p:cNvSpPr/>
            <p:nvPr/>
          </p:nvSpPr>
          <p:spPr>
            <a:xfrm>
              <a:off x="10953407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D04E4519-0E2A-D921-6CB6-2E3CCBF76913}"/>
                </a:ext>
              </a:extLst>
            </p:cNvPr>
            <p:cNvSpPr txBox="1"/>
            <p:nvPr/>
          </p:nvSpPr>
          <p:spPr>
            <a:xfrm>
              <a:off x="10506775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QPS crate</a:t>
              </a:r>
            </a:p>
          </p:txBody>
        </p:sp>
      </p:grpSp>
      <p:sp>
        <p:nvSpPr>
          <p:cNvPr id="78" name="Inhaltsplatzhalter 2">
            <a:extLst>
              <a:ext uri="{FF2B5EF4-FFF2-40B4-BE49-F238E27FC236}">
                <a16:creationId xmlns:a16="http://schemas.microsoft.com/office/drawing/2014/main" id="{729BB12F-6E35-4417-A9DD-DD3080377482}"/>
              </a:ext>
            </a:extLst>
          </p:cNvPr>
          <p:cNvSpPr txBox="1">
            <a:spLocks/>
          </p:cNvSpPr>
          <p:nvPr/>
        </p:nvSpPr>
        <p:spPr>
          <a:xfrm>
            <a:off x="609599" y="1325607"/>
            <a:ext cx="6730395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17B84ECC-4228-8E59-BD6A-BE15A9521230}"/>
              </a:ext>
            </a:extLst>
          </p:cNvPr>
          <p:cNvSpPr txBox="1">
            <a:spLocks/>
          </p:cNvSpPr>
          <p:nvPr/>
        </p:nvSpPr>
        <p:spPr>
          <a:xfrm>
            <a:off x="609599" y="1325607"/>
            <a:ext cx="11955781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r>
              <a:rPr lang="en-US" sz="1600" b="1" dirty="0"/>
              <a:t>Group </a:t>
            </a:r>
            <a:r>
              <a:rPr lang="en-US" sz="1600" dirty="0"/>
              <a:t>frequencies that occur together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E339862-CC0C-E708-94CD-F4F758B3D6D1}"/>
              </a:ext>
            </a:extLst>
          </p:cNvPr>
          <p:cNvSpPr txBox="1"/>
          <p:nvPr/>
        </p:nvSpPr>
        <p:spPr>
          <a:xfrm>
            <a:off x="3230029" y="4032341"/>
            <a:ext cx="62407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correlation to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10DCCB-D8FD-460E-C2D1-1BCA08D2459D}"/>
              </a:ext>
            </a:extLst>
          </p:cNvPr>
          <p:cNvSpPr txBox="1"/>
          <p:nvPr/>
        </p:nvSpPr>
        <p:spPr>
          <a:xfrm>
            <a:off x="5144079" y="4032341"/>
            <a:ext cx="62407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correlation to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9F82955-D2B4-BA14-286F-B24107AB48C2}"/>
              </a:ext>
            </a:extLst>
          </p:cNvPr>
          <p:cNvSpPr txBox="1"/>
          <p:nvPr/>
        </p:nvSpPr>
        <p:spPr>
          <a:xfrm>
            <a:off x="7054094" y="4026319"/>
            <a:ext cx="62407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correlation to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CA6CB1C-2194-07AC-55E6-C6C4AA1324E1}"/>
              </a:ext>
            </a:extLst>
          </p:cNvPr>
          <p:cNvSpPr txBox="1"/>
          <p:nvPr/>
        </p:nvSpPr>
        <p:spPr>
          <a:xfrm>
            <a:off x="9007838" y="4026319"/>
            <a:ext cx="62407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correlation to</a:t>
            </a:r>
          </a:p>
        </p:txBody>
      </p:sp>
      <p:pic>
        <p:nvPicPr>
          <p:cNvPr id="27" name="Inhaltsplatzhalter 5">
            <a:extLst>
              <a:ext uri="{FF2B5EF4-FFF2-40B4-BE49-F238E27FC236}">
                <a16:creationId xmlns:a16="http://schemas.microsoft.com/office/drawing/2014/main" id="{9268764A-04C9-BD91-3251-7C12A5BA99B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2425" t="26191" r="3551" b="41139"/>
          <a:stretch/>
        </p:blipFill>
        <p:spPr>
          <a:xfrm>
            <a:off x="1976145" y="2450438"/>
            <a:ext cx="355333" cy="1384888"/>
          </a:xfrm>
          <a:prstGeom prst="rect">
            <a:avLst/>
          </a:prstGeom>
          <a:ln>
            <a:noFill/>
          </a:ln>
        </p:spPr>
      </p:pic>
      <p:pic>
        <p:nvPicPr>
          <p:cNvPr id="34" name="Picture 18">
            <a:extLst>
              <a:ext uri="{FF2B5EF4-FFF2-40B4-BE49-F238E27FC236}">
                <a16:creationId xmlns:a16="http://schemas.microsoft.com/office/drawing/2014/main" id="{7559A534-678D-EEAB-146E-FE5F8C79D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10392400" y="2453038"/>
            <a:ext cx="174900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A5844400-95F6-816F-F4D1-43B1EF3FF585}"/>
                  </a:ext>
                </a:extLst>
              </p:cNvPr>
              <p:cNvSpPr txBox="1"/>
              <p:nvPr/>
            </p:nvSpPr>
            <p:spPr>
              <a:xfrm>
                <a:off x="10095907" y="2994524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A5844400-95F6-816F-F4D1-43B1EF3FF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907" y="2994524"/>
                <a:ext cx="314189" cy="369332"/>
              </a:xfrm>
              <a:prstGeom prst="rect">
                <a:avLst/>
              </a:prstGeom>
              <a:blipFill>
                <a:blip r:embed="rId13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85E45C27-602A-654A-056A-E4F895909939}"/>
              </a:ext>
            </a:extLst>
          </p:cNvPr>
          <p:cNvGrpSpPr/>
          <p:nvPr/>
        </p:nvGrpSpPr>
        <p:grpSpPr>
          <a:xfrm>
            <a:off x="10507605" y="4195445"/>
            <a:ext cx="1518595" cy="753202"/>
            <a:chOff x="8560691" y="4256384"/>
            <a:chExt cx="1518595" cy="753202"/>
          </a:xfrm>
        </p:grpSpPr>
        <p:sp>
          <p:nvSpPr>
            <p:cNvPr id="39" name="Pfeil: nach unten 38">
              <a:extLst>
                <a:ext uri="{FF2B5EF4-FFF2-40B4-BE49-F238E27FC236}">
                  <a16:creationId xmlns:a16="http://schemas.microsoft.com/office/drawing/2014/main" id="{9CB77F7B-C3E1-7ED6-E93E-5735FF2409B2}"/>
                </a:ext>
              </a:extLst>
            </p:cNvPr>
            <p:cNvSpPr/>
            <p:nvPr/>
          </p:nvSpPr>
          <p:spPr>
            <a:xfrm>
              <a:off x="8992944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D790D97A-729D-7B58-12AE-9C856FBDBE25}"/>
                </a:ext>
              </a:extLst>
            </p:cNvPr>
            <p:cNvSpPr txBox="1"/>
            <p:nvPr/>
          </p:nvSpPr>
          <p:spPr>
            <a:xfrm>
              <a:off x="8560691" y="4547921"/>
              <a:ext cx="151859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Power Converter in RB.A78</a:t>
              </a:r>
            </a:p>
          </p:txBody>
        </p:sp>
      </p:grpSp>
      <p:sp>
        <p:nvSpPr>
          <p:cNvPr id="44" name="Textfeld 43">
            <a:extLst>
              <a:ext uri="{FF2B5EF4-FFF2-40B4-BE49-F238E27FC236}">
                <a16:creationId xmlns:a16="http://schemas.microsoft.com/office/drawing/2014/main" id="{B427707D-758C-F860-8AEE-5DF7A1EF4BFB}"/>
              </a:ext>
            </a:extLst>
          </p:cNvPr>
          <p:cNvSpPr txBox="1"/>
          <p:nvPr/>
        </p:nvSpPr>
        <p:spPr>
          <a:xfrm>
            <a:off x="10948147" y="4043887"/>
            <a:ext cx="62407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correlation to</a:t>
            </a:r>
          </a:p>
        </p:txBody>
      </p:sp>
    </p:spTree>
    <p:extLst>
      <p:ext uri="{BB962C8B-B14F-4D97-AF65-F5344CB8AC3E}">
        <p14:creationId xmlns:p14="http://schemas.microsoft.com/office/powerpoint/2010/main" val="211442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6" grpId="0"/>
      <p:bldP spid="23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D83FF-F701-AC36-1D57-69081C18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Correlation of components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C65FEB-21E9-A6D4-BF9D-E0B139D1B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6585DB03-418D-396C-19DB-AE0725E93C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3325291"/>
              </p:ext>
            </p:extLst>
          </p:nvPr>
        </p:nvGraphicFramePr>
        <p:xfrm>
          <a:off x="431800" y="1160422"/>
          <a:ext cx="11099800" cy="4817488"/>
        </p:xfrm>
        <a:graphic>
          <a:graphicData uri="http://schemas.openxmlformats.org/drawingml/2006/table">
            <a:tbl>
              <a:tblPr/>
              <a:tblGrid>
                <a:gridCol w="1093152">
                  <a:extLst>
                    <a:ext uri="{9D8B030D-6E8A-4147-A177-3AD203B41FA5}">
                      <a16:colId xmlns:a16="http://schemas.microsoft.com/office/drawing/2014/main" val="2189031292"/>
                    </a:ext>
                  </a:extLst>
                </a:gridCol>
                <a:gridCol w="2037398">
                  <a:extLst>
                    <a:ext uri="{9D8B030D-6E8A-4147-A177-3AD203B41FA5}">
                      <a16:colId xmlns:a16="http://schemas.microsoft.com/office/drawing/2014/main" val="2114066509"/>
                    </a:ext>
                  </a:extLst>
                </a:gridCol>
                <a:gridCol w="1892300">
                  <a:extLst>
                    <a:ext uri="{9D8B030D-6E8A-4147-A177-3AD203B41FA5}">
                      <a16:colId xmlns:a16="http://schemas.microsoft.com/office/drawing/2014/main" val="315818864"/>
                    </a:ext>
                  </a:extLst>
                </a:gridCol>
                <a:gridCol w="2591478">
                  <a:extLst>
                    <a:ext uri="{9D8B030D-6E8A-4147-A177-3AD203B41FA5}">
                      <a16:colId xmlns:a16="http://schemas.microsoft.com/office/drawing/2014/main" val="2928039140"/>
                    </a:ext>
                  </a:extLst>
                </a:gridCol>
                <a:gridCol w="1742736">
                  <a:extLst>
                    <a:ext uri="{9D8B030D-6E8A-4147-A177-3AD203B41FA5}">
                      <a16:colId xmlns:a16="http://schemas.microsoft.com/office/drawing/2014/main" val="3932459460"/>
                    </a:ext>
                  </a:extLst>
                </a:gridCol>
                <a:gridCol w="1742736">
                  <a:extLst>
                    <a:ext uri="{9D8B030D-6E8A-4147-A177-3AD203B41FA5}">
                      <a16:colId xmlns:a16="http://schemas.microsoft.com/office/drawing/2014/main" val="4101494576"/>
                    </a:ext>
                  </a:extLst>
                </a:gridCol>
              </a:tblGrid>
              <a:tr h="5496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 Number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Dominant Frequencies [Hz]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Highest Correlation to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 Direction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Domain Expert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450272"/>
                  </a:ext>
                </a:extLst>
              </a:tr>
              <a:tr h="876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Offset (low frequency)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fontAlgn="b">
                        <a:buFont typeface="+mj-lt"/>
                        <a:buAutoNum type="arabicPeriod"/>
                      </a:pPr>
                      <a:r>
                        <a:rPr lang="en-US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Circuit Current</a:t>
                      </a:r>
                    </a:p>
                    <a:p>
                      <a:pPr marL="228600" indent="-228600" algn="l" fontAlgn="b">
                        <a:buFont typeface="+mj-lt"/>
                        <a:buAutoNum type="arabicPeriod"/>
                      </a:pPr>
                      <a:r>
                        <a:rPr lang="en-US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Quenched Magnet Manufacturer </a:t>
                      </a:r>
                    </a:p>
                    <a:p>
                      <a:pPr marL="228600" indent="-228600" algn="l" fontAlgn="b">
                        <a:buFont typeface="+mj-lt"/>
                        <a:buAutoNum type="arabicPeriod"/>
                      </a:pPr>
                      <a:r>
                        <a:rPr lang="en-US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 Voltage</a:t>
                      </a:r>
                    </a:p>
                    <a:p>
                      <a:pPr marL="228600" indent="-228600" algn="l" fontAlgn="b">
                        <a:buFont typeface="+mj-lt"/>
                        <a:buAutoNum type="arabicPeriod"/>
                      </a:pPr>
                      <a:r>
                        <a:rPr lang="en-US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Quenched Magnet Outer Cable Type</a:t>
                      </a:r>
                    </a:p>
                    <a:p>
                      <a:pPr marL="228600" indent="-228600" algn="l" fontAlgn="b">
                        <a:buFont typeface="+mj-lt"/>
                        <a:buAutoNum type="arabicPeriod"/>
                      </a:pPr>
                      <a:r>
                        <a:rPr lang="en-US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Circuit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Any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Zinur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Charifoulline</a:t>
                      </a:r>
                      <a:endParaRPr lang="en-US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678596"/>
                  </a:ext>
                </a:extLst>
              </a:tr>
              <a:tr h="7911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Offset (high frequency)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fontAlgn="b">
                        <a:buFont typeface="+mj-lt"/>
                        <a:buAutoNum type="arabicPeriod"/>
                      </a:pPr>
                      <a:r>
                        <a:rPr lang="en-US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Quenched Magnet Manufacturer</a:t>
                      </a:r>
                    </a:p>
                    <a:p>
                      <a:pPr marL="228600" indent="-228600" algn="l" fontAlgn="b">
                        <a:buFont typeface="+mj-lt"/>
                        <a:buAutoNum type="arabicPeriod"/>
                      </a:pPr>
                      <a:r>
                        <a:rPr lang="en-US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  <a:p>
                      <a:pPr marL="228600" indent="-228600" algn="l" fontAlgn="b">
                        <a:buFont typeface="+mj-lt"/>
                        <a:buAutoNum type="arabicPeriod"/>
                      </a:pPr>
                      <a:r>
                        <a:rPr lang="en-US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Quenched Magnet Outer Cable Type</a:t>
                      </a:r>
                    </a:p>
                    <a:p>
                      <a:pPr marL="228600" indent="-228600" algn="l" fontAlgn="b">
                        <a:buFont typeface="+mj-lt"/>
                        <a:buAutoNum type="arabicPeriod"/>
                      </a:pPr>
                      <a:r>
                        <a:rPr lang="en-US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Circuit Current</a:t>
                      </a:r>
                    </a:p>
                    <a:p>
                      <a:pPr marL="228600" marR="0" lvl="0" indent="-2286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 Voltage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Quench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Zinur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Charifoulline</a:t>
                      </a:r>
                      <a:endParaRPr lang="en-US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530965"/>
                  </a:ext>
                </a:extLst>
              </a:tr>
              <a:tr h="831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65, 184, 302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fontAlgn="b">
                        <a:buFont typeface="+mj-lt"/>
                        <a:buAutoNum type="arabicPeriod"/>
                      </a:pPr>
                      <a:r>
                        <a:rPr lang="en-US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Circuit</a:t>
                      </a:r>
                    </a:p>
                    <a:p>
                      <a:pPr marL="228600" marR="0" lvl="0" indent="-2286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Quenched Magnet Outer Cable Type</a:t>
                      </a:r>
                    </a:p>
                    <a:p>
                      <a:pPr marL="228600" marR="0" lvl="0" indent="-2286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Quenched Magnet Manufacturer</a:t>
                      </a:r>
                    </a:p>
                    <a:p>
                      <a:pPr marL="228600" marR="0" lvl="0" indent="-2286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 Voltage</a:t>
                      </a:r>
                    </a:p>
                    <a:p>
                      <a:pPr marL="228600" marR="0" lvl="0" indent="-2286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Quenched Magnet Inner Cable Type</a:t>
                      </a:r>
                    </a:p>
                    <a:p>
                      <a:pPr marL="228600" marR="0" lvl="0" indent="-2286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Quenched Magnet Age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Quench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Zinur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Charifoulline</a:t>
                      </a:r>
                      <a:endParaRPr lang="en-US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612590"/>
                  </a:ext>
                </a:extLst>
              </a:tr>
              <a:tr h="8112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fontAlgn="b">
                        <a:buFont typeface="+mj-lt"/>
                        <a:buAutoNum type="arabicPeriod"/>
                      </a:pPr>
                      <a:r>
                        <a:rPr lang="en-US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Circuit</a:t>
                      </a:r>
                    </a:p>
                    <a:p>
                      <a:pPr marL="228600" marR="0" lvl="0" indent="-2286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Extraction Resistance</a:t>
                      </a:r>
                    </a:p>
                    <a:p>
                      <a:pPr marL="228600" marR="0" lvl="0" indent="-2286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Earth Current</a:t>
                      </a:r>
                    </a:p>
                    <a:p>
                      <a:pPr marL="228600" marR="0" lvl="0" indent="-2286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Magnet Outer Cable Type</a:t>
                      </a:r>
                    </a:p>
                    <a:p>
                      <a:pPr marL="228600" marR="0" lvl="0" indent="-2286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Magnet Inner Cable Type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QPS Crate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Jens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Steckert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Zinur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Charifoulline</a:t>
                      </a:r>
                      <a:endParaRPr lang="en-US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314645"/>
                  </a:ext>
                </a:extLst>
              </a:tr>
              <a:tr h="9550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106, 209, 252, 355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fontAlgn="b">
                        <a:buFont typeface="+mj-lt"/>
                        <a:buAutoNum type="arabicPeriod"/>
                      </a:pPr>
                      <a:r>
                        <a:rPr lang="en-US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Circuit</a:t>
                      </a:r>
                    </a:p>
                    <a:p>
                      <a:pPr marL="228600" marR="0" lvl="0" indent="-2286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Magnet Outer Cable Type</a:t>
                      </a:r>
                    </a:p>
                    <a:p>
                      <a:pPr marL="228600" marR="0" lvl="0" indent="-2286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9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Diode Type</a:t>
                      </a:r>
                    </a:p>
                    <a:p>
                      <a:pPr marL="228600" indent="-228600" algn="l" fontAlgn="b">
                        <a:buFont typeface="+mj-lt"/>
                        <a:buAutoNum type="arabicPeriod"/>
                      </a:pPr>
                      <a:endParaRPr lang="en-US" sz="9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Converter RB.A78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Hugues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Thiesen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Yves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Thurel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Zinur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Charifoulline</a:t>
                      </a:r>
                      <a:endParaRPr lang="en-US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632830"/>
                  </a:ext>
                </a:extLst>
              </a:tr>
            </a:tbl>
          </a:graphicData>
        </a:graphic>
      </p:graphicFrame>
      <p:pic>
        <p:nvPicPr>
          <p:cNvPr id="16" name="Picture 18">
            <a:extLst>
              <a:ext uri="{FF2B5EF4-FFF2-40B4-BE49-F238E27FC236}">
                <a16:creationId xmlns:a16="http://schemas.microsoft.com/office/drawing/2014/main" id="{63C8DD8A-CC95-2F03-C0B2-AA51A3B7F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274" y="1734371"/>
            <a:ext cx="1744476" cy="429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516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15AD0-2B2A-3B53-1E6D-1E34D695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4. Causal discovery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2221A8-E801-9537-D61C-25AE3558C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8" name="Inhaltsplatzhalter 2">
            <a:extLst>
              <a:ext uri="{FF2B5EF4-FFF2-40B4-BE49-F238E27FC236}">
                <a16:creationId xmlns:a16="http://schemas.microsoft.com/office/drawing/2014/main" id="{729BB12F-6E35-4417-A9DD-DD3080377482}"/>
              </a:ext>
            </a:extLst>
          </p:cNvPr>
          <p:cNvSpPr txBox="1">
            <a:spLocks/>
          </p:cNvSpPr>
          <p:nvPr/>
        </p:nvSpPr>
        <p:spPr>
          <a:xfrm>
            <a:off x="609599" y="1325607"/>
            <a:ext cx="6730395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B953D6F9-66E6-E325-BBFE-148D3A4527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508" y="1314796"/>
                <a:ext cx="11955781" cy="4270860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658352" indent="-609585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80000"/>
                  <a:buFont typeface="Arial"/>
                  <a:buChar char="•"/>
                  <a:defRPr kumimoji="0" sz="40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1pPr>
                <a:lvl2pPr marL="1206978" indent="-609585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90000"/>
                  <a:buFont typeface="Arial"/>
                  <a:buChar char="•"/>
                  <a:defRPr kumimoji="0" sz="34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2pPr>
                <a:lvl3pPr marL="1456908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85000"/>
                  <a:buFont typeface="Arial"/>
                  <a:buChar char="•"/>
                  <a:defRPr kumimoji="0" sz="32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3pPr>
                <a:lvl4pPr marL="1847042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90000"/>
                  <a:buFont typeface="Arial"/>
                  <a:buChar char="•"/>
                  <a:defRPr kumimoji="0" sz="26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4pPr>
                <a:lvl5pPr marL="2200601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Arial"/>
                  <a:buChar char="•"/>
                  <a:defRPr kumimoji="0" sz="26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5pPr>
                <a:lvl6pPr marL="2267655" indent="-243834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 typeface="Arial"/>
                  <a:buChar char="-"/>
                  <a:defRPr kumimoji="0" sz="2667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60256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Arial"/>
                  <a:buChar char="•"/>
                  <a:defRPr kumimoji="0" sz="2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2857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Arial"/>
                  <a:buChar char="▪"/>
                  <a:defRPr kumimoji="0"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882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Arial"/>
                  <a:buChar char="•"/>
                  <a:defRPr kumimoji="0"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Causality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600" dirty="0"/>
                  <a:t> Correlation</a:t>
                </a:r>
              </a:p>
              <a:p>
                <a:r>
                  <a:rPr lang="en-US" sz="1600" dirty="0"/>
                  <a:t>Find cofounders of frequency components</a:t>
                </a:r>
              </a:p>
              <a:p>
                <a:pPr lvl="1"/>
                <a:r>
                  <a:rPr lang="en-US" sz="1600" dirty="0"/>
                  <a:t>Find correlations from data</a:t>
                </a:r>
              </a:p>
              <a:p>
                <a:pPr lvl="1"/>
                <a:r>
                  <a:rPr lang="en-US" sz="1600" dirty="0"/>
                  <a:t>Exploit expert knowledge MP3 meeting</a:t>
                </a:r>
              </a:p>
              <a:p>
                <a:endParaRPr lang="en-US" sz="534" dirty="0"/>
              </a:p>
              <a:p>
                <a:endParaRPr lang="en-US" sz="1600" dirty="0"/>
              </a:p>
              <a:p>
                <a:pPr marL="48767" indent="0"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5" name="Inhaltsplatzhalter 2">
                <a:extLst>
                  <a:ext uri="{FF2B5EF4-FFF2-40B4-BE49-F238E27FC236}">
                    <a16:creationId xmlns:a16="http://schemas.microsoft.com/office/drawing/2014/main" id="{B953D6F9-66E6-E325-BBFE-148D3A452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08" y="1314796"/>
                <a:ext cx="11955781" cy="4270860"/>
              </a:xfrm>
              <a:prstGeom prst="rect">
                <a:avLst/>
              </a:prstGeom>
              <a:blipFill>
                <a:blip r:embed="rId2"/>
                <a:stretch>
                  <a:fillRect t="-42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7A6D99D-DE54-D0D9-AF27-894008246B79}"/>
              </a:ext>
            </a:extLst>
          </p:cNvPr>
          <p:cNvGrpSpPr/>
          <p:nvPr/>
        </p:nvGrpSpPr>
        <p:grpSpPr>
          <a:xfrm>
            <a:off x="6412599" y="1173936"/>
            <a:ext cx="5467934" cy="3476625"/>
            <a:chOff x="4058756" y="1988046"/>
            <a:chExt cx="5467934" cy="347662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3D0C0C5-1E6F-F587-8F1F-27D0DB1F5D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91"/>
            <a:stretch/>
          </p:blipFill>
          <p:spPr bwMode="auto">
            <a:xfrm>
              <a:off x="4058756" y="1988046"/>
              <a:ext cx="5467934" cy="3476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029C3AA4-B491-5D63-8AEB-63BD59AEF342}"/>
                </a:ext>
              </a:extLst>
            </p:cNvPr>
            <p:cNvSpPr txBox="1"/>
            <p:nvPr/>
          </p:nvSpPr>
          <p:spPr>
            <a:xfrm>
              <a:off x="4353860" y="2366805"/>
              <a:ext cx="13981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</a:rPr>
                <a:t>Cofounder</a:t>
              </a:r>
              <a:endParaRPr lang="de-AT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633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15AD0-2B2A-3B53-1E6D-1E34D695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Questions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2221A8-E801-9537-D61C-25AE3558C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8" name="Inhaltsplatzhalter 2">
            <a:extLst>
              <a:ext uri="{FF2B5EF4-FFF2-40B4-BE49-F238E27FC236}">
                <a16:creationId xmlns:a16="http://schemas.microsoft.com/office/drawing/2014/main" id="{729BB12F-6E35-4417-A9DD-DD3080377482}"/>
              </a:ext>
            </a:extLst>
          </p:cNvPr>
          <p:cNvSpPr txBox="1">
            <a:spLocks/>
          </p:cNvSpPr>
          <p:nvPr/>
        </p:nvSpPr>
        <p:spPr>
          <a:xfrm>
            <a:off x="609599" y="1325607"/>
            <a:ext cx="6730395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953D6F9-66E6-E325-BBFE-148D3A4527E1}"/>
              </a:ext>
            </a:extLst>
          </p:cNvPr>
          <p:cNvSpPr txBox="1">
            <a:spLocks/>
          </p:cNvSpPr>
          <p:nvPr/>
        </p:nvSpPr>
        <p:spPr>
          <a:xfrm>
            <a:off x="600508" y="1314796"/>
            <a:ext cx="11955781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r>
              <a:rPr lang="en-US" sz="1600" dirty="0"/>
              <a:t>What decisions can be made out of this analysis</a:t>
            </a:r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r>
              <a:rPr lang="en-US" sz="1600" dirty="0"/>
              <a:t>To MP3 team:</a:t>
            </a:r>
          </a:p>
          <a:p>
            <a:r>
              <a:rPr lang="en-US" sz="1600" dirty="0"/>
              <a:t>What are possible cofounders</a:t>
            </a:r>
          </a:p>
        </p:txBody>
      </p:sp>
    </p:spTree>
    <p:extLst>
      <p:ext uri="{BB962C8B-B14F-4D97-AF65-F5344CB8AC3E}">
        <p14:creationId xmlns:p14="http://schemas.microsoft.com/office/powerpoint/2010/main" val="169332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</Words>
  <Application>Microsoft Office PowerPoint</Application>
  <PresentationFormat>Breitbild</PresentationFormat>
  <Paragraphs>117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Optima</vt:lpstr>
      <vt:lpstr>CERNcobrandi16-9</vt:lpstr>
      <vt:lpstr>RB Frequency Analysis</vt:lpstr>
      <vt:lpstr>1. Compare data to PSPICE simulations </vt:lpstr>
      <vt:lpstr>2. Frequency Position Maps</vt:lpstr>
      <vt:lpstr>3. Non-Negative Matrix Factorization</vt:lpstr>
      <vt:lpstr>3.1 Correlation of components</vt:lpstr>
      <vt:lpstr>4. Causal discovery</vt:lpstr>
      <vt:lpstr>Questions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1379</cp:revision>
  <cp:lastPrinted>2020-05-13T09:15:16Z</cp:lastPrinted>
  <dcterms:created xsi:type="dcterms:W3CDTF">2019-07-26T06:24:56Z</dcterms:created>
  <dcterms:modified xsi:type="dcterms:W3CDTF">2023-01-10T11:11:32Z</dcterms:modified>
</cp:coreProperties>
</file>